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82" r:id="rId3"/>
    <p:sldId id="274" r:id="rId4"/>
    <p:sldId id="275" r:id="rId5"/>
    <p:sldId id="257" r:id="rId6"/>
    <p:sldId id="276" r:id="rId7"/>
    <p:sldId id="258" r:id="rId8"/>
    <p:sldId id="259" r:id="rId9"/>
    <p:sldId id="277" r:id="rId10"/>
    <p:sldId id="278" r:id="rId11"/>
    <p:sldId id="279" r:id="rId12"/>
    <p:sldId id="260" r:id="rId13"/>
    <p:sldId id="261" r:id="rId14"/>
    <p:sldId id="262" r:id="rId15"/>
    <p:sldId id="263" r:id="rId16"/>
    <p:sldId id="265" r:id="rId17"/>
    <p:sldId id="281" r:id="rId18"/>
    <p:sldId id="266" r:id="rId19"/>
    <p:sldId id="267" r:id="rId20"/>
    <p:sldId id="268" r:id="rId21"/>
    <p:sldId id="269" r:id="rId22"/>
    <p:sldId id="272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3" autoAdjust="0"/>
    <p:restoredTop sz="94660"/>
  </p:normalViewPr>
  <p:slideViewPr>
    <p:cSldViewPr>
      <p:cViewPr varScale="1">
        <p:scale>
          <a:sx n="84" d="100"/>
          <a:sy n="84" d="100"/>
        </p:scale>
        <p:origin x="-60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_02.jpg"/>
          <p:cNvPicPr preferRelativeResize="0"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4112" y="0"/>
            <a:ext cx="73152" cy="6858000"/>
          </a:xfrm>
          <a:prstGeom prst="rect">
            <a:avLst/>
          </a:prstGeom>
        </p:spPr>
      </p:pic>
      <p:pic>
        <p:nvPicPr>
          <p:cNvPr id="7" name="Picture 6" descr="1_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0"/>
            <a:ext cx="1333500" cy="685800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0352"/>
            <a:ext cx="9144000" cy="228600"/>
            <a:chOff x="0" y="6582727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7813040" y="6582727"/>
              <a:ext cx="1330960" cy="2286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101" y="6582727"/>
              <a:ext cx="1609724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6781800" cy="1069975"/>
          </a:xfrm>
        </p:spPr>
        <p:txBody>
          <a:bodyPr bIns="0" anchor="b" anchorCtr="0">
            <a:noAutofit/>
          </a:bodyPr>
          <a:lstStyle>
            <a:lvl1pPr>
              <a:defRPr sz="4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38400"/>
            <a:ext cx="6781800" cy="76200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>
          <a:xfrm>
            <a:off x="6210300" y="6610350"/>
            <a:ext cx="1524000" cy="228600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7924800" y="6610350"/>
            <a:ext cx="1198880" cy="228600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>
            <a:off x="457200" y="6611112"/>
            <a:ext cx="5600700" cy="2286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9085"/>
            <a:ext cx="2057400" cy="55370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85216"/>
            <a:ext cx="6019800" cy="55412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32" name="Rectangle 3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1438274" y="6629400"/>
            <a:ext cx="7705726" cy="228600"/>
            <a:chOff x="1438274" y="6629400"/>
            <a:chExt cx="7705726" cy="228600"/>
          </a:xfrm>
        </p:grpSpPr>
        <p:sp>
          <p:nvSpPr>
            <p:cNvPr id="27" name="Rectangle 26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2480" y="662940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245101"/>
            <a:ext cx="6934199" cy="1155700"/>
          </a:xfrm>
        </p:spPr>
        <p:txBody>
          <a:bodyPr anchor="t">
            <a:normAutofit/>
          </a:bodyPr>
          <a:lstStyle>
            <a:lvl1pPr algn="r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114800"/>
            <a:ext cx="6934199" cy="1130300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3980" cy="685800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7162800" y="6610350"/>
            <a:ext cx="1524000" cy="246888"/>
          </a:xfrm>
        </p:spPr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>
          <a:xfrm>
            <a:off x="8742680" y="6610350"/>
            <a:ext cx="381000" cy="246888"/>
          </a:xfrm>
        </p:spPr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>
          <a:xfrm>
            <a:off x="1524000" y="6610350"/>
            <a:ext cx="5562600" cy="247650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 descr="vert_bar_02.png"/>
          <p:cNvPicPr preferRelativeResize="0"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2456" y="0"/>
            <a:ext cx="731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3" name="Group 14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648200" y="1981200"/>
            <a:ext cx="4040188" cy="411162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57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>
          <a:xfrm>
            <a:off x="4648200" y="2438400"/>
            <a:ext cx="40386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bar_06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20" name="Rectangle 1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ate Placeholder 2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352800" cy="9144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419600" y="1524000"/>
            <a:ext cx="42672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1" y="2514599"/>
            <a:ext cx="3352800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13" descr="bar_0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grpSp>
        <p:nvGrpSpPr>
          <p:cNvPr id="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/>
          <p:nvPr/>
        </p:nvGrpSpPr>
        <p:grpSpPr>
          <a:xfrm>
            <a:off x="0" y="6631305"/>
            <a:ext cx="9144000" cy="228600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048"/>
            <a:ext cx="3355848" cy="914400"/>
          </a:xfrm>
        </p:spPr>
        <p:txBody>
          <a:bodyPr anchor="b">
            <a:normAutofit/>
          </a:bodyPr>
          <a:lstStyle>
            <a:lvl1pPr algn="l">
              <a:defRPr lang="en-US" sz="1800" b="1" i="0" kern="1200" cap="all" spc="1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25696" y="1554480"/>
            <a:ext cx="4270248" cy="4059936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355848" cy="312724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3860"/>
          </a:xfrm>
          <a:prstGeom prst="rect">
            <a:avLst/>
          </a:prstGeom>
        </p:spPr>
      </p:pic>
      <p:pic>
        <p:nvPicPr>
          <p:cNvPr id="9" name="Picture 8" descr="bar_06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860"/>
            <a:ext cx="9144000" cy="533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1524000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5637212"/>
            <a:ext cx="42672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>
                  <a:lumMod val="75000"/>
                  <a:alpha val="61000"/>
                </a:schemeClr>
              </a:gs>
              <a:gs pos="38000">
                <a:schemeClr val="bg1">
                  <a:lumMod val="75000"/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4144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610350"/>
            <a:ext cx="1524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C4BDA1B5-B47C-4A0E-AC7D-24948CCE723B}" type="datetimeFigureOut">
              <a:rPr lang="en-US" smtClean="0"/>
              <a:t>1/18/2013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610350"/>
            <a:ext cx="6629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680" y="661035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fld id="{A576F4D4-0D58-4019-A643-A13454875D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view/feature/130814/the_siren_song_of_the_paper_.php" TargetMode="External"/><Relationship Id="rId2" Type="http://schemas.openxmlformats.org/officeDocument/2006/relationships/hyperlink" Target="http://www.gamasutra.com/features/20060508/henderson_01.s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 3331 – Game Prototyping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Week 2</a:t>
            </a:r>
          </a:p>
          <a:p>
            <a:r>
              <a:rPr lang="en-US" dirty="0" smtClean="0"/>
              <a:t>Game Design – In Depth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76600"/>
            <a:ext cx="5524500" cy="295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Territorial </a:t>
            </a:r>
            <a:r>
              <a:rPr lang="en-US" dirty="0" smtClean="0"/>
              <a:t>Acquisition</a:t>
            </a:r>
            <a:endParaRPr lang="en-US" dirty="0"/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Spatial Reasoning</a:t>
            </a:r>
          </a:p>
          <a:p>
            <a:r>
              <a:rPr lang="en-US" dirty="0" smtClean="0"/>
              <a:t>Survival</a:t>
            </a:r>
          </a:p>
          <a:p>
            <a:r>
              <a:rPr lang="en-US" dirty="0" smtClean="0"/>
              <a:t>Destruction</a:t>
            </a:r>
          </a:p>
          <a:p>
            <a:r>
              <a:rPr lang="en-US" dirty="0" smtClean="0"/>
              <a:t>Building</a:t>
            </a:r>
          </a:p>
          <a:p>
            <a:r>
              <a:rPr lang="en-US" dirty="0" smtClean="0"/>
              <a:t>Collection</a:t>
            </a:r>
          </a:p>
          <a:p>
            <a:r>
              <a:rPr lang="en-US" dirty="0" smtClean="0"/>
              <a:t>Chasing/Evading</a:t>
            </a:r>
          </a:p>
          <a:p>
            <a:r>
              <a:rPr lang="en-US" dirty="0" smtClean="0"/>
              <a:t>Trading</a:t>
            </a:r>
          </a:p>
          <a:p>
            <a:r>
              <a:rPr lang="en-US" dirty="0" smtClean="0"/>
              <a:t>Race </a:t>
            </a:r>
            <a:r>
              <a:rPr lang="en-US" dirty="0"/>
              <a:t>to the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86000"/>
            <a:ext cx="5334000" cy="356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5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game prototyping – Diablo-like game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82705"/>
            <a:ext cx="4191000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0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ideas come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3325178" cy="277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2" y="2992516"/>
            <a:ext cx="3325178" cy="221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17" y="1828800"/>
            <a:ext cx="3048001" cy="378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3048001" cy="23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3122949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  <a:p>
            <a:r>
              <a:rPr lang="en-US" dirty="0" smtClean="0"/>
              <a:t>Brainstorming</a:t>
            </a:r>
            <a:endParaRPr lang="en-US" dirty="0"/>
          </a:p>
          <a:p>
            <a:r>
              <a:rPr lang="en-US" dirty="0" smtClean="0"/>
              <a:t>Prototype</a:t>
            </a:r>
            <a:endParaRPr lang="en-US" dirty="0"/>
          </a:p>
          <a:p>
            <a:r>
              <a:rPr lang="en-US" dirty="0" smtClean="0"/>
              <a:t>Balance</a:t>
            </a:r>
            <a:endParaRPr lang="en-US" dirty="0"/>
          </a:p>
          <a:p>
            <a:r>
              <a:rPr lang="en-US" dirty="0" smtClean="0"/>
              <a:t>Mechanics</a:t>
            </a:r>
            <a:endParaRPr lang="en-US" dirty="0"/>
          </a:p>
          <a:p>
            <a:r>
              <a:rPr lang="en-US" dirty="0" smtClean="0"/>
              <a:t>Dynamics</a:t>
            </a:r>
            <a:endParaRPr lang="en-US" dirty="0"/>
          </a:p>
          <a:p>
            <a:r>
              <a:rPr lang="en-US" dirty="0" smtClean="0"/>
              <a:t>System</a:t>
            </a:r>
            <a:endParaRPr lang="en-US" dirty="0"/>
          </a:p>
          <a:p>
            <a:r>
              <a:rPr lang="en-US" dirty="0" smtClean="0"/>
              <a:t>Avatar</a:t>
            </a:r>
            <a:endParaRPr lang="en-US" dirty="0"/>
          </a:p>
          <a:p>
            <a:r>
              <a:rPr lang="en-US" dirty="0" err="1" smtClean="0"/>
              <a:t>Playtesting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09800"/>
            <a:ext cx="475488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6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(Digital games)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Platform</a:t>
            </a:r>
          </a:p>
          <a:p>
            <a:r>
              <a:rPr lang="en-US" dirty="0" smtClean="0"/>
              <a:t>Concept </a:t>
            </a:r>
            <a:r>
              <a:rPr lang="en-US" dirty="0"/>
              <a:t>doc </a:t>
            </a:r>
            <a:endParaRPr lang="en-US" dirty="0" smtClean="0"/>
          </a:p>
          <a:p>
            <a:r>
              <a:rPr lang="en-US" dirty="0" smtClean="0"/>
              <a:t>Proposal </a:t>
            </a:r>
          </a:p>
          <a:p>
            <a:r>
              <a:rPr lang="en-US" dirty="0" smtClean="0"/>
              <a:t>Pitch </a:t>
            </a:r>
            <a:r>
              <a:rPr lang="en-US" dirty="0"/>
              <a:t>(</a:t>
            </a:r>
            <a:r>
              <a:rPr lang="en-US" dirty="0" smtClean="0"/>
              <a:t>Elevator pitch)</a:t>
            </a:r>
            <a:endParaRPr lang="en-US" dirty="0"/>
          </a:p>
          <a:p>
            <a:r>
              <a:rPr lang="en-US" dirty="0" smtClean="0"/>
              <a:t>Design </a:t>
            </a:r>
            <a:r>
              <a:rPr lang="en-US" dirty="0"/>
              <a:t>document </a:t>
            </a:r>
            <a:endParaRPr lang="en-US" dirty="0" smtClean="0"/>
          </a:p>
          <a:p>
            <a:r>
              <a:rPr lang="en-US" dirty="0" smtClean="0"/>
              <a:t>Bugs</a:t>
            </a:r>
            <a:endParaRPr lang="en-US" dirty="0"/>
          </a:p>
          <a:p>
            <a:r>
              <a:rPr lang="en-US" dirty="0" smtClean="0"/>
              <a:t>Engine</a:t>
            </a:r>
            <a:endParaRPr lang="en-US" dirty="0"/>
          </a:p>
          <a:p>
            <a:r>
              <a:rPr lang="en-US" dirty="0" smtClean="0"/>
              <a:t>Alpha</a:t>
            </a:r>
            <a:endParaRPr lang="en-US" dirty="0"/>
          </a:p>
          <a:p>
            <a:r>
              <a:rPr lang="en-US" dirty="0" smtClean="0"/>
              <a:t>Beta</a:t>
            </a:r>
            <a:endParaRPr lang="en-US" dirty="0"/>
          </a:p>
          <a:p>
            <a:r>
              <a:rPr lang="en-US" dirty="0" smtClean="0"/>
              <a:t>Gold</a:t>
            </a:r>
            <a:endParaRPr lang="en-US" dirty="0"/>
          </a:p>
          <a:p>
            <a:r>
              <a:rPr lang="en-US" dirty="0" smtClean="0"/>
              <a:t>Game </a:t>
            </a:r>
            <a:r>
              <a:rPr lang="en-US" dirty="0"/>
              <a:t>Jam</a:t>
            </a:r>
          </a:p>
          <a:p>
            <a:r>
              <a:rPr lang="en-US" dirty="0" smtClean="0"/>
              <a:t>Milestone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19400"/>
            <a:ext cx="47625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terms (non-digital)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Bits</a:t>
            </a:r>
          </a:p>
          <a:p>
            <a:r>
              <a:rPr lang="en-US" dirty="0" smtClean="0"/>
              <a:t>Card </a:t>
            </a:r>
            <a:r>
              <a:rPr lang="en-US" dirty="0"/>
              <a:t>Game</a:t>
            </a:r>
          </a:p>
          <a:p>
            <a:r>
              <a:rPr lang="en-US" dirty="0" smtClean="0"/>
              <a:t>Board </a:t>
            </a:r>
            <a:r>
              <a:rPr lang="en-US" dirty="0"/>
              <a:t>Game</a:t>
            </a:r>
          </a:p>
          <a:p>
            <a:r>
              <a:rPr lang="en-US" dirty="0" smtClean="0"/>
              <a:t>Tile </a:t>
            </a:r>
            <a:r>
              <a:rPr lang="en-US" dirty="0"/>
              <a:t>Game</a:t>
            </a:r>
          </a:p>
          <a:p>
            <a:r>
              <a:rPr lang="en-US" dirty="0" smtClean="0"/>
              <a:t>Dice </a:t>
            </a:r>
            <a:r>
              <a:rPr lang="en-US" dirty="0"/>
              <a:t>Game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155479"/>
            <a:ext cx="2743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0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a prototype rapidly</a:t>
            </a:r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dirty="0" smtClean="0"/>
              <a:t>Playtest</a:t>
            </a:r>
          </a:p>
          <a:p>
            <a:pPr lvl="1"/>
            <a:r>
              <a:rPr lang="en-US" dirty="0" smtClean="0"/>
              <a:t>Partial </a:t>
            </a:r>
            <a:r>
              <a:rPr lang="en-US" dirty="0"/>
              <a:t>or full</a:t>
            </a:r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smtClean="0"/>
              <a:t>Revise</a:t>
            </a:r>
          </a:p>
          <a:p>
            <a:pPr lvl="1"/>
            <a:r>
              <a:rPr lang="en-US" dirty="0" smtClean="0"/>
              <a:t>Fortify </a:t>
            </a:r>
            <a:r>
              <a:rPr lang="en-US" dirty="0"/>
              <a:t>weaknesses and build on strengths</a:t>
            </a:r>
          </a:p>
          <a:p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Repeat</a:t>
            </a:r>
          </a:p>
          <a:p>
            <a:pPr lvl="1"/>
            <a:r>
              <a:rPr lang="en-US" dirty="0" smtClean="0"/>
              <a:t>Go </a:t>
            </a:r>
            <a:r>
              <a:rPr lang="en-US" dirty="0"/>
              <a:t>back to the prototype and start the next 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6065"/>
          <a:stretch/>
        </p:blipFill>
        <p:spPr>
          <a:xfrm>
            <a:off x="5638800" y="1981200"/>
            <a:ext cx="2194560" cy="220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6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Analog Prototyping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on game design (Digital)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 budget</a:t>
            </a:r>
          </a:p>
          <a:p>
            <a:r>
              <a:rPr lang="en-US" dirty="0" smtClean="0"/>
              <a:t>Desired </a:t>
            </a:r>
            <a:r>
              <a:rPr lang="en-US" dirty="0"/>
              <a:t>time frame</a:t>
            </a:r>
          </a:p>
          <a:p>
            <a:r>
              <a:rPr lang="en-US" dirty="0" smtClean="0"/>
              <a:t>Desired </a:t>
            </a:r>
            <a:r>
              <a:rPr lang="en-US" dirty="0"/>
              <a:t>Platform (consoles, multiplayer console, phone)</a:t>
            </a:r>
          </a:p>
        </p:txBody>
      </p:sp>
    </p:spTree>
    <p:extLst>
      <p:ext uri="{BB962C8B-B14F-4D97-AF65-F5344CB8AC3E}">
        <p14:creationId xmlns:p14="http://schemas.microsoft.com/office/powerpoint/2010/main" val="32212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game design </a:t>
            </a:r>
            <a:r>
              <a:rPr lang="en-US" dirty="0" smtClean="0"/>
              <a:t>(Non-Digital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</a:t>
            </a:r>
            <a:r>
              <a:rPr lang="en-US" dirty="0"/>
              <a:t>to manufacture per unit</a:t>
            </a:r>
          </a:p>
          <a:p>
            <a:r>
              <a:rPr lang="en-US" dirty="0" smtClean="0"/>
              <a:t>Physical </a:t>
            </a:r>
            <a:r>
              <a:rPr lang="en-US" dirty="0"/>
              <a:t>dimensions (board, tabletop, small/large pieces)</a:t>
            </a:r>
          </a:p>
          <a:p>
            <a:r>
              <a:rPr lang="en-US" dirty="0" smtClean="0"/>
              <a:t>Publisher</a:t>
            </a:r>
            <a:endParaRPr lang="en-US" dirty="0"/>
          </a:p>
          <a:p>
            <a:r>
              <a:rPr lang="en-US" dirty="0" smtClean="0"/>
              <a:t>Timing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 to </a:t>
            </a:r>
            <a:r>
              <a:rPr lang="en-US" smtClean="0"/>
              <a:t>the class.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Publisher/Developer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the publisher </a:t>
            </a:r>
            <a:r>
              <a:rPr lang="en-US" b="1" dirty="0" smtClean="0"/>
              <a:t>do</a:t>
            </a:r>
            <a:r>
              <a:rPr lang="en-US" dirty="0" smtClean="0"/>
              <a:t> exactly?</a:t>
            </a:r>
          </a:p>
          <a:p>
            <a:r>
              <a:rPr lang="en-US" dirty="0" smtClean="0"/>
              <a:t>How </a:t>
            </a:r>
            <a:r>
              <a:rPr lang="en-US" dirty="0"/>
              <a:t>does iterative game design play into the publisher/developer </a:t>
            </a:r>
            <a:r>
              <a:rPr lang="en-US" dirty="0" smtClean="0"/>
              <a:t>cycle?</a:t>
            </a:r>
            <a:endParaRPr lang="en-US" dirty="0"/>
          </a:p>
          <a:p>
            <a:r>
              <a:rPr lang="en-US" dirty="0" smtClean="0"/>
              <a:t>The game design cycle in the real world</a:t>
            </a:r>
            <a:endParaRPr lang="en-US" dirty="0"/>
          </a:p>
          <a:p>
            <a:r>
              <a:rPr lang="en-US" dirty="0" smtClean="0"/>
              <a:t>Cutting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788875"/>
            <a:ext cx="419100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6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“Perfect” gameplay </a:t>
            </a:r>
            <a:r>
              <a:rPr lang="en-US" dirty="0" err="1" smtClean="0"/>
              <a:t>vs</a:t>
            </a:r>
            <a:r>
              <a:rPr lang="en-US" dirty="0" smtClean="0"/>
              <a:t> “Great”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make the perfect game, but that would take </a:t>
            </a:r>
            <a:r>
              <a:rPr lang="en-US" dirty="0" smtClean="0"/>
              <a:t>forever…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can you be happy with 'just' a 'great' game?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00400"/>
            <a:ext cx="228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Designer’s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resource limited or unlimited</a:t>
            </a:r>
          </a:p>
          <a:p>
            <a:r>
              <a:rPr lang="en-US" dirty="0" smtClean="0"/>
              <a:t>Introduce </a:t>
            </a:r>
            <a:r>
              <a:rPr lang="en-US" dirty="0"/>
              <a:t>more interaction, allowing players to affect one another</a:t>
            </a:r>
          </a:p>
          <a:p>
            <a:r>
              <a:rPr lang="en-US" dirty="0" smtClean="0"/>
              <a:t>Mess </a:t>
            </a:r>
            <a:r>
              <a:rPr lang="en-US" dirty="0"/>
              <a:t>with the play order</a:t>
            </a:r>
          </a:p>
          <a:p>
            <a:r>
              <a:rPr lang="en-US" dirty="0" smtClean="0"/>
              <a:t>Kill </a:t>
            </a:r>
            <a:r>
              <a:rPr lang="en-US" dirty="0"/>
              <a:t>a rule</a:t>
            </a:r>
          </a:p>
          <a:p>
            <a:r>
              <a:rPr lang="en-US" dirty="0" smtClean="0"/>
              <a:t>Use </a:t>
            </a:r>
            <a:r>
              <a:rPr lang="en-US" dirty="0"/>
              <a:t>a rule of two (double or halve a resource)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91000"/>
            <a:ext cx="49530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75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www.gamasutra.com/features/20060508/henderson_01.shtml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Read:</a:t>
            </a:r>
            <a:r>
              <a:rPr lang="en-US" dirty="0" err="1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://www.gamasutra.com/view/feature/130814/the_siren_song_of_the_paper_.</a:t>
            </a:r>
            <a:r>
              <a:rPr lang="en-US" dirty="0" smtClean="0">
                <a:hlinkClick r:id="rId3"/>
              </a:rPr>
              <a:t>php</a:t>
            </a:r>
            <a:endParaRPr lang="en-US" dirty="0" smtClean="0"/>
          </a:p>
          <a:p>
            <a:r>
              <a:rPr lang="en-US" dirty="0" smtClean="0"/>
              <a:t>Homework assignment for Week 2 – War Advanced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0" y="2438400"/>
            <a:ext cx="8229600" cy="914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/>
              <a:t>good</a:t>
            </a:r>
            <a:r>
              <a:rPr lang="en-US" dirty="0" smtClean="0"/>
              <a:t> game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838200"/>
          </a:xfrm>
        </p:spPr>
        <p:txBody>
          <a:bodyPr/>
          <a:lstStyle/>
          <a:p>
            <a:r>
              <a:rPr lang="en-US" dirty="0" smtClean="0"/>
              <a:t>The process of creating the content and rules for a game.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143000"/>
            <a:ext cx="8229600" cy="9144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game design?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750" y="3352800"/>
            <a:ext cx="8229600" cy="838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process of creating goals that a player feels </a:t>
            </a:r>
            <a:r>
              <a:rPr lang="en-US" b="1" dirty="0" smtClean="0"/>
              <a:t>motivated</a:t>
            </a:r>
            <a:r>
              <a:rPr lang="en-US" dirty="0" smtClean="0"/>
              <a:t> to reach</a:t>
            </a:r>
          </a:p>
          <a:p>
            <a:r>
              <a:rPr lang="en-US" dirty="0" smtClean="0"/>
              <a:t>The process of creating rules that allow </a:t>
            </a:r>
            <a:r>
              <a:rPr lang="en-US" b="1" dirty="0" smtClean="0"/>
              <a:t>meaningful</a:t>
            </a:r>
            <a:r>
              <a:rPr lang="en-US" dirty="0" smtClean="0"/>
              <a:t>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343399"/>
            <a:ext cx="2438095" cy="21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305032"/>
            <a:ext cx="28956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914400"/>
            <a:ext cx="6781800" cy="1069975"/>
          </a:xfrm>
        </p:spPr>
        <p:txBody>
          <a:bodyPr/>
          <a:lstStyle/>
          <a:p>
            <a:r>
              <a:rPr lang="en-US" b="1" dirty="0" smtClean="0"/>
              <a:t>Good</a:t>
            </a:r>
            <a:r>
              <a:rPr lang="en-US" dirty="0" smtClean="0"/>
              <a:t> game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67818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Player-centric.</a:t>
            </a:r>
          </a:p>
          <a:p>
            <a:r>
              <a:rPr lang="en-US" b="1" dirty="0" smtClean="0"/>
              <a:t>Motivate</a:t>
            </a:r>
            <a:r>
              <a:rPr lang="en-US" dirty="0" smtClean="0"/>
              <a:t> the player. </a:t>
            </a:r>
          </a:p>
          <a:p>
            <a:r>
              <a:rPr lang="en-US" dirty="0" smtClean="0"/>
              <a:t>Think from the player’s viewpoint.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What’s this game about?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How do I win?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Why do I want to play?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What things do I need to do?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0"/>
          <a:stretch/>
        </p:blipFill>
        <p:spPr>
          <a:xfrm>
            <a:off x="4241800" y="1981200"/>
            <a:ext cx="3378200" cy="178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4"/>
          <a:stretch/>
        </p:blipFill>
        <p:spPr>
          <a:xfrm>
            <a:off x="4241800" y="3967354"/>
            <a:ext cx="3371769" cy="174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5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game design is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1524000"/>
          </a:xfrm>
        </p:spPr>
        <p:txBody>
          <a:bodyPr/>
          <a:lstStyle/>
          <a:p>
            <a:r>
              <a:rPr lang="en-US" dirty="0" smtClean="0"/>
              <a:t>Game design is not programming</a:t>
            </a:r>
          </a:p>
          <a:p>
            <a:r>
              <a:rPr lang="en-US" dirty="0" smtClean="0"/>
              <a:t>Game design is not making art</a:t>
            </a:r>
          </a:p>
          <a:p>
            <a:r>
              <a:rPr lang="en-US" dirty="0" smtClean="0"/>
              <a:t>Game design goes beyond technology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83" y="3733800"/>
            <a:ext cx="3429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5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2530"/>
            <a:ext cx="2438400" cy="4144963"/>
          </a:xfrm>
        </p:spPr>
        <p:txBody>
          <a:bodyPr/>
          <a:lstStyle/>
          <a:p>
            <a:r>
              <a:rPr lang="en-US" dirty="0"/>
              <a:t>World design</a:t>
            </a:r>
          </a:p>
          <a:p>
            <a:r>
              <a:rPr lang="en-US" dirty="0" smtClean="0"/>
              <a:t>System </a:t>
            </a:r>
            <a:r>
              <a:rPr lang="en-US" dirty="0"/>
              <a:t>design</a:t>
            </a:r>
          </a:p>
          <a:p>
            <a:r>
              <a:rPr lang="en-US" dirty="0" smtClean="0"/>
              <a:t>Content </a:t>
            </a:r>
            <a:r>
              <a:rPr lang="en-US" dirty="0"/>
              <a:t>design</a:t>
            </a:r>
          </a:p>
          <a:p>
            <a:r>
              <a:rPr lang="en-US" dirty="0" smtClean="0"/>
              <a:t>Game </a:t>
            </a:r>
            <a:r>
              <a:rPr lang="en-US" dirty="0"/>
              <a:t>writing</a:t>
            </a:r>
          </a:p>
          <a:p>
            <a:r>
              <a:rPr lang="en-US" dirty="0" smtClean="0"/>
              <a:t>Level </a:t>
            </a:r>
            <a:r>
              <a:rPr lang="en-US" dirty="0"/>
              <a:t>design</a:t>
            </a:r>
          </a:p>
          <a:p>
            <a:r>
              <a:rPr lang="en-US" dirty="0" smtClean="0"/>
              <a:t>User </a:t>
            </a:r>
            <a:r>
              <a:rPr lang="en-US" dirty="0"/>
              <a:t>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41792"/>
            <a:ext cx="37592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43802"/>
            <a:ext cx="3759200" cy="211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06" y="21952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6458"/>
            <a:ext cx="3759200" cy="207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6" y="2500062"/>
            <a:ext cx="2643187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65" y="2652462"/>
            <a:ext cx="3383869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533400"/>
          </a:xfrm>
        </p:spPr>
        <p:txBody>
          <a:bodyPr/>
          <a:lstStyle/>
          <a:p>
            <a:r>
              <a:rPr lang="en-US" dirty="0" smtClean="0"/>
              <a:t>An activity </a:t>
            </a:r>
            <a:r>
              <a:rPr lang="en-US" dirty="0"/>
              <a:t>with rules.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67" y="2493475"/>
            <a:ext cx="60960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3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6781800" cy="1069975"/>
          </a:xfrm>
        </p:spPr>
        <p:txBody>
          <a:bodyPr/>
          <a:lstStyle/>
          <a:p>
            <a:r>
              <a:rPr lang="en-US" dirty="0" smtClean="0"/>
              <a:t>What is the core of a game?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1752600"/>
            <a:ext cx="6781800" cy="762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single</a:t>
            </a:r>
            <a:r>
              <a:rPr lang="en-US" dirty="0" smtClean="0"/>
              <a:t> thing gameplay is about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5969000" cy="335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8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618672"/>
            <a:ext cx="4876800" cy="457199"/>
          </a:xfrm>
        </p:spPr>
        <p:txBody>
          <a:bodyPr/>
          <a:lstStyle/>
          <a:p>
            <a:r>
              <a:rPr lang="en-US" dirty="0"/>
              <a:t>"The game is about"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1905000"/>
            <a:ext cx="3581400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6" y="2211069"/>
            <a:ext cx="2667000" cy="3351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" y="2562225"/>
            <a:ext cx="358140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6543"/>
            <a:ext cx="3581400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197035" y="3142854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is the experience of being..."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97035" y="36666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teaches..."</a:t>
            </a: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97035" y="4200010"/>
            <a:ext cx="4876800" cy="4481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game simulates the experience of..."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32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build="p"/>
      <p:bldP spid="11" grpId="0" build="p"/>
    </p:bldLst>
  </p:timing>
</p:sld>
</file>

<file path=ppt/theme/theme1.xml><?xml version="1.0" encoding="utf-8"?>
<a:theme xmlns:a="http://schemas.openxmlformats.org/drawingml/2006/main" name="Macro">
  <a:themeElements>
    <a:clrScheme name="Macro">
      <a:dk1>
        <a:sysClr val="windowText" lastClr="000000"/>
      </a:dk1>
      <a:lt1>
        <a:sysClr val="window" lastClr="FFFFFF"/>
      </a:lt1>
      <a:dk2>
        <a:srgbClr val="3F3F4D"/>
      </a:dk2>
      <a:lt2>
        <a:srgbClr val="DDDDDD"/>
      </a:lt2>
      <a:accent1>
        <a:srgbClr val="A51009"/>
      </a:accent1>
      <a:accent2>
        <a:srgbClr val="DE7014"/>
      </a:accent2>
      <a:accent3>
        <a:srgbClr val="704836"/>
      </a:accent3>
      <a:accent4>
        <a:srgbClr val="F2B431"/>
      </a:accent4>
      <a:accent5>
        <a:srgbClr val="7F221D"/>
      </a:accent5>
      <a:accent6>
        <a:srgbClr val="CDAC77"/>
      </a:accent6>
      <a:hlink>
        <a:srgbClr val="F5B123"/>
      </a:hlink>
      <a:folHlink>
        <a:srgbClr val="E19B0B"/>
      </a:folHlink>
    </a:clrScheme>
    <a:fontScheme name="Macr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cr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300000"/>
              </a:schemeClr>
            </a:gs>
            <a:gs pos="100000">
              <a:schemeClr val="phClr">
                <a:tint val="80000"/>
                <a:satMod val="15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hade val="90000"/>
                <a:satMod val="300000"/>
              </a:schemeClr>
            </a:gs>
            <a:gs pos="100000">
              <a:schemeClr val="phClr">
                <a:satMod val="150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5875" prstMaterial="softmetal">
            <a:bevelT w="25400" h="19050" prst="angle"/>
            <a:contourClr>
              <a:schemeClr val="phClr">
                <a:shade val="30000"/>
              </a:schemeClr>
            </a:contourClr>
          </a:sp3d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9050" prstMaterial="metal">
            <a:bevelT w="63500" h="31750" prst="angle"/>
            <a:contourClr>
              <a:schemeClr val="phClr">
                <a:shade val="25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7000"/>
                <a:shade val="93000"/>
                <a:satMod val="110000"/>
                <a:lumMod val="90000"/>
              </a:schemeClr>
            </a:gs>
            <a:gs pos="76000">
              <a:schemeClr val="phClr">
                <a:tint val="85000"/>
                <a:shade val="75000"/>
                <a:satMod val="120000"/>
              </a:schemeClr>
            </a:gs>
            <a:gs pos="100000">
              <a:schemeClr val="phClr">
                <a:tint val="86000"/>
                <a:shade val="50000"/>
                <a:sat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35000"/>
                <a:satMod val="146000"/>
                <a:lumMod val="101000"/>
              </a:schemeClr>
            </a:gs>
            <a:gs pos="26000">
              <a:schemeClr val="phClr">
                <a:tint val="96000"/>
                <a:shade val="96000"/>
                <a:satMod val="190000"/>
              </a:schemeClr>
            </a:gs>
            <a:gs pos="100000">
              <a:schemeClr val="phClr">
                <a:tint val="60000"/>
                <a:shade val="90000"/>
                <a:satMod val="22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TC101859866[[fn=Macro]]</Template>
  <TotalTime>243</TotalTime>
  <Words>495</Words>
  <Application>Microsoft Office PowerPoint</Application>
  <PresentationFormat>On-screen Show (4:3)</PresentationFormat>
  <Paragraphs>120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Macro</vt:lpstr>
      <vt:lpstr>GA 3331 – Game Prototyping</vt:lpstr>
      <vt:lpstr>Homework!</vt:lpstr>
      <vt:lpstr>What is good game design?</vt:lpstr>
      <vt:lpstr>Good game design</vt:lpstr>
      <vt:lpstr>What game design is not</vt:lpstr>
      <vt:lpstr>Types of design</vt:lpstr>
      <vt:lpstr>What is a game?</vt:lpstr>
      <vt:lpstr>What is the core of a game?</vt:lpstr>
      <vt:lpstr>Core Statements</vt:lpstr>
      <vt:lpstr>Core Dynamics</vt:lpstr>
      <vt:lpstr>Lab</vt:lpstr>
      <vt:lpstr>Where do ideas come from?</vt:lpstr>
      <vt:lpstr>Common Terms</vt:lpstr>
      <vt:lpstr>Common Terms (Digital games)</vt:lpstr>
      <vt:lpstr>Common terms (non-digital)</vt:lpstr>
      <vt:lpstr>Iterative Game Design</vt:lpstr>
      <vt:lpstr>Lab</vt:lpstr>
      <vt:lpstr>Constraints on game design (Digital)</vt:lpstr>
      <vt:lpstr>Constraints on game design (Non-Digital)</vt:lpstr>
      <vt:lpstr>Publisher/Developer Cycle</vt:lpstr>
      <vt:lpstr>“Perfect” gameplay vs “Great” gameplay</vt:lpstr>
      <vt:lpstr>Overcoming Designer’s Block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</dc:creator>
  <cp:lastModifiedBy>Keith</cp:lastModifiedBy>
  <cp:revision>81</cp:revision>
  <dcterms:created xsi:type="dcterms:W3CDTF">2013-01-19T04:27:23Z</dcterms:created>
  <dcterms:modified xsi:type="dcterms:W3CDTF">2013-01-19T08:30:32Z</dcterms:modified>
</cp:coreProperties>
</file>